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67" r:id="rId3"/>
    <p:sldId id="268" r:id="rId4"/>
    <p:sldId id="26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97" autoAdjust="0"/>
    <p:restoredTop sz="94638" autoAdjust="0"/>
  </p:normalViewPr>
  <p:slideViewPr>
    <p:cSldViewPr>
      <p:cViewPr>
        <p:scale>
          <a:sx n="70" d="100"/>
          <a:sy n="70" d="100"/>
        </p:scale>
        <p:origin x="-1860" y="-3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DC2BDF-6DE4-4F15-B8A3-CAB0518B9F83}" type="datetimeFigureOut">
              <a:rPr lang="en-US" smtClean="0"/>
              <a:pPr/>
              <a:t>1/16/2015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8D073B5-7C2E-4DEC-B5B1-A40C55557D8C}" type="slidenum">
              <a:rPr lang="en-US" smtClean="0"/>
              <a:pPr/>
              <a:t>‹#›</a:t>
            </a:fld>
            <a:endParaRPr lang="en-US"/>
          </a:p>
        </p:txBody>
      </p:sp>
    </p:spTree>
    <p:extLst>
      <p:ext uri="{BB962C8B-B14F-4D97-AF65-F5344CB8AC3E}">
        <p14:creationId xmlns="" xmlns:p14="http://schemas.microsoft.com/office/powerpoint/2010/main" val="6832907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8D073B5-7C2E-4DEC-B5B1-A40C55557D8C}"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9E4F843-7AEF-4D84-B159-B49319480A2A}" type="datetimeFigureOut">
              <a:rPr lang="en-US" smtClean="0"/>
              <a:pPr/>
              <a:t>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6E2442-470B-4999-B0C0-7F28E8EC54F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E4F843-7AEF-4D84-B159-B49319480A2A}" type="datetimeFigureOut">
              <a:rPr lang="en-US" smtClean="0"/>
              <a:pPr/>
              <a:t>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6E2442-470B-4999-B0C0-7F28E8EC54F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E4F843-7AEF-4D84-B159-B49319480A2A}" type="datetimeFigureOut">
              <a:rPr lang="en-US" smtClean="0"/>
              <a:pPr/>
              <a:t>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6E2442-470B-4999-B0C0-7F28E8EC54F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E4F843-7AEF-4D84-B159-B49319480A2A}" type="datetimeFigureOut">
              <a:rPr lang="en-US" smtClean="0"/>
              <a:pPr/>
              <a:t>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6E2442-470B-4999-B0C0-7F28E8EC54F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E4F843-7AEF-4D84-B159-B49319480A2A}" type="datetimeFigureOut">
              <a:rPr lang="en-US" smtClean="0"/>
              <a:pPr/>
              <a:t>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6E2442-470B-4999-B0C0-7F28E8EC54F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9E4F843-7AEF-4D84-B159-B49319480A2A}" type="datetimeFigureOut">
              <a:rPr lang="en-US" smtClean="0"/>
              <a:pPr/>
              <a:t>1/16/2015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6E2442-470B-4999-B0C0-7F28E8EC54F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9E4F843-7AEF-4D84-B159-B49319480A2A}" type="datetimeFigureOut">
              <a:rPr lang="en-US" smtClean="0"/>
              <a:pPr/>
              <a:t>1/16/2015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6E2442-470B-4999-B0C0-7F28E8EC54F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9E4F843-7AEF-4D84-B159-B49319480A2A}" type="datetimeFigureOut">
              <a:rPr lang="en-US" smtClean="0"/>
              <a:pPr/>
              <a:t>1/16/2015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6E2442-470B-4999-B0C0-7F28E8EC54F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E4F843-7AEF-4D84-B159-B49319480A2A}" type="datetimeFigureOut">
              <a:rPr lang="en-US" smtClean="0"/>
              <a:pPr/>
              <a:t>1/16/2015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6E2442-470B-4999-B0C0-7F28E8EC54F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E4F843-7AEF-4D84-B159-B49319480A2A}" type="datetimeFigureOut">
              <a:rPr lang="en-US" smtClean="0"/>
              <a:pPr/>
              <a:t>1/16/2015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6E2442-470B-4999-B0C0-7F28E8EC54F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E4F843-7AEF-4D84-B159-B49319480A2A}" type="datetimeFigureOut">
              <a:rPr lang="en-US" smtClean="0"/>
              <a:pPr/>
              <a:t>1/16/2015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6E2442-470B-4999-B0C0-7F28E8EC54F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E4F843-7AEF-4D84-B159-B49319480A2A}" type="datetimeFigureOut">
              <a:rPr lang="en-US" smtClean="0"/>
              <a:pPr/>
              <a:t>1/16/2015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6E2442-470B-4999-B0C0-7F28E8EC54F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
            <a:ext cx="7772400" cy="1470025"/>
          </a:xfrm>
        </p:spPr>
        <p:txBody>
          <a:bodyPr/>
          <a:lstStyle/>
          <a:p>
            <a:r>
              <a:rPr lang="en-US" sz="2400" b="1" dirty="0" smtClean="0"/>
              <a:t>Natural alpha interferon (</a:t>
            </a:r>
            <a:r>
              <a:rPr lang="en-US" sz="2400" b="1" dirty="0" smtClean="0"/>
              <a:t>DB05258)</a:t>
            </a:r>
            <a:r>
              <a:rPr lang="en-US" dirty="0" smtClean="0"/>
              <a:t/>
            </a:r>
            <a:br>
              <a:rPr lang="en-US" dirty="0" smtClean="0"/>
            </a:br>
            <a:r>
              <a:rPr lang="en-US" sz="2000" b="1" dirty="0" smtClean="0"/>
              <a:t>Approved and Investigational Drug</a:t>
            </a:r>
            <a:endParaRPr lang="en-US" sz="2000" b="1" dirty="0"/>
          </a:p>
        </p:txBody>
      </p:sp>
      <p:sp>
        <p:nvSpPr>
          <p:cNvPr id="3" name="Subtitle 2"/>
          <p:cNvSpPr>
            <a:spLocks noGrp="1"/>
          </p:cNvSpPr>
          <p:nvPr>
            <p:ph type="subTitle" idx="1"/>
          </p:nvPr>
        </p:nvSpPr>
        <p:spPr>
          <a:xfrm>
            <a:off x="457200" y="1219200"/>
            <a:ext cx="8305800" cy="4495800"/>
          </a:xfrm>
        </p:spPr>
        <p:txBody>
          <a:bodyPr/>
          <a:lstStyle/>
          <a:p>
            <a:pPr algn="l"/>
            <a:r>
              <a:rPr lang="en-US" sz="1800" dirty="0" smtClean="0">
                <a:solidFill>
                  <a:srgbClr val="000000"/>
                </a:solidFill>
              </a:rPr>
              <a:t>Chemical Formula: ----</a:t>
            </a:r>
          </a:p>
          <a:p>
            <a:pPr algn="l"/>
            <a:r>
              <a:rPr lang="en-US" sz="1800" dirty="0" smtClean="0">
                <a:solidFill>
                  <a:srgbClr val="000000"/>
                </a:solidFill>
              </a:rPr>
              <a:t>Molecular </a:t>
            </a:r>
            <a:r>
              <a:rPr lang="en-US" sz="1800" dirty="0">
                <a:solidFill>
                  <a:srgbClr val="000000"/>
                </a:solidFill>
              </a:rPr>
              <a:t>Weight</a:t>
            </a:r>
            <a:r>
              <a:rPr lang="en-US" sz="1800" dirty="0" smtClean="0">
                <a:solidFill>
                  <a:srgbClr val="000000"/>
                </a:solidFill>
              </a:rPr>
              <a:t>: 19.3-22.1 </a:t>
            </a:r>
            <a:r>
              <a:rPr lang="en-US" sz="1800" dirty="0" err="1" smtClean="0">
                <a:solidFill>
                  <a:srgbClr val="000000"/>
                </a:solidFill>
              </a:rPr>
              <a:t>kDa</a:t>
            </a:r>
            <a:endParaRPr lang="en-US" sz="1800" dirty="0" smtClean="0">
              <a:solidFill>
                <a:srgbClr val="000000"/>
              </a:solidFill>
            </a:endParaRPr>
          </a:p>
          <a:p>
            <a:pPr algn="l"/>
            <a:endParaRPr lang="en-US" sz="1800" dirty="0" smtClean="0">
              <a:solidFill>
                <a:schemeClr val="tx1"/>
              </a:solidFill>
            </a:endParaRPr>
          </a:p>
          <a:p>
            <a:pPr algn="just"/>
            <a:r>
              <a:rPr lang="en-US" sz="1800" dirty="0" smtClean="0">
                <a:solidFill>
                  <a:schemeClr val="tx1"/>
                </a:solidFill>
              </a:rPr>
              <a:t>Natural interferon alpha or </a:t>
            </a:r>
            <a:r>
              <a:rPr lang="en-US" sz="1800" dirty="0" err="1" smtClean="0">
                <a:solidFill>
                  <a:schemeClr val="tx1"/>
                </a:solidFill>
              </a:rPr>
              <a:t>Multiferon</a:t>
            </a:r>
            <a:r>
              <a:rPr lang="en-US" sz="1800" dirty="0" smtClean="0">
                <a:solidFill>
                  <a:schemeClr val="tx1"/>
                </a:solidFill>
              </a:rPr>
              <a:t> is obtained from the leukocyte fraction of human blood following induction with Sendai virus. Interferon </a:t>
            </a:r>
            <a:r>
              <a:rPr lang="en-US" sz="1800" dirty="0" err="1" smtClean="0">
                <a:solidFill>
                  <a:schemeClr val="tx1"/>
                </a:solidFill>
              </a:rPr>
              <a:t>alfa</a:t>
            </a:r>
            <a:r>
              <a:rPr lang="en-US" sz="1800" dirty="0" smtClean="0">
                <a:solidFill>
                  <a:schemeClr val="tx1"/>
                </a:solidFill>
              </a:rPr>
              <a:t> contains several naturally occurring IFN-Î± subtypes and is purified by affinity chromatography. Interferon alpha proteins are mainly involved in innate immune response against viral infection. They come in 13 subtypes that are called IFNA1, IFNA2, IFNA4, IFNA5, IFNA6, IFNA7, IFNA8, IFNA10, IFNA13, IFNA14, IFNA16, IFNA17, IFNA21.  </a:t>
            </a:r>
            <a:r>
              <a:rPr lang="en-US" sz="1800" dirty="0" err="1" smtClean="0">
                <a:solidFill>
                  <a:schemeClr val="tx1"/>
                </a:solidFill>
              </a:rPr>
              <a:t>Multiferon</a:t>
            </a:r>
            <a:r>
              <a:rPr lang="en-US" sz="1800" dirty="0" smtClean="0">
                <a:solidFill>
                  <a:schemeClr val="tx1"/>
                </a:solidFill>
              </a:rPr>
              <a:t> consists of the 6 major subtypes are IFN-Î±1, IFN-Î±2, IFN-Î±8, IFN-Î±10, IFN-Î±14 and IFN-Î±21. Of these, IFN-Î±2 and IFN-Î±14 are </a:t>
            </a:r>
            <a:r>
              <a:rPr lang="en-US" sz="1800" dirty="0" err="1" smtClean="0">
                <a:solidFill>
                  <a:schemeClr val="tx1"/>
                </a:solidFill>
              </a:rPr>
              <a:t>glycosylated</a:t>
            </a:r>
            <a:r>
              <a:rPr lang="en-US" sz="1800" dirty="0" smtClean="0">
                <a:solidFill>
                  <a:schemeClr val="tx1"/>
                </a:solidFill>
              </a:rPr>
              <a:t>.</a:t>
            </a:r>
            <a:endParaRPr lang="en-US" dirty="0" smtClean="0">
              <a:solidFill>
                <a:srgbClr val="000000"/>
              </a:solidFill>
            </a:endParaRPr>
          </a:p>
        </p:txBody>
      </p:sp>
      <p:sp>
        <p:nvSpPr>
          <p:cNvPr id="4" name="Title 1"/>
          <p:cNvSpPr txBox="1">
            <a:spLocks/>
          </p:cNvSpPr>
          <p:nvPr/>
        </p:nvSpPr>
        <p:spPr>
          <a:xfrm>
            <a:off x="381000" y="4525962"/>
            <a:ext cx="3200400" cy="411162"/>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1800" b="1" i="0" u="none" strike="noStrike" kern="1200" cap="none" spc="0" normalizeH="0" baseline="0" noProof="0" dirty="0" smtClean="0">
                <a:ln>
                  <a:noFill/>
                </a:ln>
                <a:solidFill>
                  <a:schemeClr val="tx1"/>
                </a:solidFill>
                <a:effectLst/>
                <a:uLnTx/>
                <a:uFillTx/>
                <a:latin typeface="+mj-lt"/>
                <a:ea typeface="+mj-ea"/>
                <a:cs typeface="+mj-cs"/>
              </a:rPr>
              <a:t>Indication/Usage</a:t>
            </a:r>
            <a:endParaRPr kumimoji="0" lang="en-US" sz="1800" b="1" i="0" u="none" strike="noStrike" kern="1200" cap="none" spc="0" normalizeH="0" baseline="0" noProof="0" dirty="0">
              <a:ln>
                <a:noFill/>
              </a:ln>
              <a:solidFill>
                <a:schemeClr val="tx1"/>
              </a:solidFill>
              <a:effectLst/>
              <a:uLnTx/>
              <a:uFillTx/>
              <a:latin typeface="+mj-lt"/>
              <a:ea typeface="+mj-ea"/>
              <a:cs typeface="+mj-cs"/>
            </a:endParaRPr>
          </a:p>
        </p:txBody>
      </p:sp>
      <p:sp>
        <p:nvSpPr>
          <p:cNvPr id="5" name="Content Placeholder 2"/>
          <p:cNvSpPr txBox="1">
            <a:spLocks/>
          </p:cNvSpPr>
          <p:nvPr/>
        </p:nvSpPr>
        <p:spPr>
          <a:xfrm>
            <a:off x="381000" y="4830762"/>
            <a:ext cx="8229600" cy="274638"/>
          </a:xfrm>
          <a:prstGeom prst="rect">
            <a:avLst/>
          </a:prstGeom>
        </p:spPr>
        <p:txBody>
          <a:bodyPr vert="horz" lIns="91440" tIns="45720" rIns="91440" bIns="45720" rtlCol="0">
            <a:noAutofit/>
          </a:bodyPr>
          <a:lstStyle/>
          <a:p>
            <a:pPr lvl="0">
              <a:spcBef>
                <a:spcPct val="20000"/>
              </a:spcBef>
              <a:defRPr/>
            </a:pPr>
            <a:r>
              <a:rPr lang="en-US" sz="1500" dirty="0" smtClean="0"/>
              <a:t>Investigated for use/treatment in hepatitis (viral, C), leukemia (lymphoid), leukemia (myeloid), leukemia (unspecified), and melanoma.)</a:t>
            </a:r>
            <a:endParaRPr kumimoji="0" lang="en-US" sz="1500" b="0" i="0" u="none" strike="noStrike" kern="1200" cap="none" spc="0" normalizeH="0" baseline="0" noProof="0" dirty="0">
              <a:ln>
                <a:noFill/>
              </a:ln>
              <a:effectLst/>
              <a:uLnTx/>
              <a:uFillTx/>
              <a:latin typeface="+mn-lt"/>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81000" y="228600"/>
            <a:ext cx="3200400" cy="411162"/>
          </a:xfrm>
          <a:prstGeom prst="rect">
            <a:avLst/>
          </a:prstGeom>
        </p:spPr>
        <p:txBody>
          <a:bodyPr vert="horz" lIns="91440" tIns="45720" rIns="91440" bIns="45720" rtlCol="0" anchor="ctr">
            <a:normAutofit/>
          </a:bodyPr>
          <a:lstStyle/>
          <a:p>
            <a:pPr lvl="0">
              <a:spcBef>
                <a:spcPct val="0"/>
              </a:spcBef>
            </a:pPr>
            <a:r>
              <a:rPr kumimoji="0" lang="en-US" sz="1800" b="1" i="0" u="none" strike="noStrike" kern="1200" cap="none" spc="0" normalizeH="0" baseline="0" noProof="0" dirty="0" smtClean="0">
                <a:ln>
                  <a:noFill/>
                </a:ln>
                <a:solidFill>
                  <a:schemeClr val="tx1"/>
                </a:solidFill>
                <a:effectLst/>
                <a:uLnTx/>
                <a:uFillTx/>
                <a:latin typeface="+mj-lt"/>
                <a:ea typeface="+mj-ea"/>
                <a:cs typeface="+mj-cs"/>
              </a:rPr>
              <a:t>Mechanism</a:t>
            </a:r>
            <a:r>
              <a:rPr kumimoji="0" lang="en-US" sz="1800" b="1" i="0" u="none" strike="noStrike" kern="1200" cap="none" spc="0" normalizeH="0" noProof="0" dirty="0" smtClean="0">
                <a:ln>
                  <a:noFill/>
                </a:ln>
                <a:solidFill>
                  <a:schemeClr val="tx1"/>
                </a:solidFill>
                <a:effectLst/>
                <a:uLnTx/>
                <a:uFillTx/>
                <a:latin typeface="+mj-lt"/>
                <a:ea typeface="+mj-ea"/>
                <a:cs typeface="+mj-cs"/>
              </a:rPr>
              <a:t> of Action   </a:t>
            </a:r>
            <a:endParaRPr kumimoji="0" lang="en-US" sz="1800" b="1"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7" name="Content Placeholder 2"/>
          <p:cNvSpPr txBox="1">
            <a:spLocks/>
          </p:cNvSpPr>
          <p:nvPr/>
        </p:nvSpPr>
        <p:spPr>
          <a:xfrm>
            <a:off x="381000" y="563562"/>
            <a:ext cx="8229600" cy="579438"/>
          </a:xfrm>
          <a:prstGeom prst="rect">
            <a:avLst/>
          </a:prstGeom>
        </p:spPr>
        <p:txBody>
          <a:bodyPr vert="horz" lIns="91440" tIns="45720" rIns="91440" bIns="45720" rtlCol="0">
            <a:noAutofit/>
          </a:bodyPr>
          <a:lstStyle/>
          <a:p>
            <a:pPr algn="just">
              <a:spcBef>
                <a:spcPct val="20000"/>
              </a:spcBef>
            </a:pPr>
            <a:r>
              <a:rPr lang="en-US" sz="1500" dirty="0" smtClean="0"/>
              <a:t>Natural alpha interferon offers multiple subtypes of interferon which may work together as a 'cocktail-in-one', while recombinant versions only exhibit a single subtype."  </a:t>
            </a:r>
            <a:r>
              <a:rPr lang="en-US" sz="1500" dirty="0" err="1" smtClean="0"/>
              <a:t>Viragen</a:t>
            </a:r>
            <a:r>
              <a:rPr lang="en-US" sz="1500" dirty="0" smtClean="0"/>
              <a:t> offers </a:t>
            </a:r>
            <a:r>
              <a:rPr lang="en-US" sz="1500" dirty="0" err="1" smtClean="0"/>
              <a:t>MultiferonT</a:t>
            </a:r>
            <a:r>
              <a:rPr lang="en-US" sz="1500" dirty="0" smtClean="0"/>
              <a:t> at a cost which is competitive with recombinant interferon regimens. Natural alpha interferon contains the multiple subtype composition that is characteristic of interferon produced by the human body.  It is believed that this results in a broader spectrum of specific anti-viral and </a:t>
            </a:r>
            <a:r>
              <a:rPr lang="en-US" sz="1500" dirty="0" err="1" smtClean="0"/>
              <a:t>immunoregulatory</a:t>
            </a:r>
            <a:r>
              <a:rPr lang="en-US" sz="1500" dirty="0" smtClean="0"/>
              <a:t> activity with the subtypes acting synergistically to give a wide-ranging response.</a:t>
            </a:r>
          </a:p>
        </p:txBody>
      </p:sp>
      <p:sp>
        <p:nvSpPr>
          <p:cNvPr id="8" name="Title 1"/>
          <p:cNvSpPr txBox="1">
            <a:spLocks/>
          </p:cNvSpPr>
          <p:nvPr/>
        </p:nvSpPr>
        <p:spPr>
          <a:xfrm>
            <a:off x="381000" y="1905000"/>
            <a:ext cx="3200400" cy="411162"/>
          </a:xfrm>
          <a:prstGeom prst="rect">
            <a:avLst/>
          </a:prstGeom>
        </p:spPr>
        <p:txBody>
          <a:bodyPr vert="horz" lIns="91440" tIns="45720" rIns="91440" bIns="45720" rtlCol="0" anchor="ctr">
            <a:normAutofit/>
          </a:bodyPr>
          <a:lstStyle/>
          <a:p>
            <a:pPr lvl="0">
              <a:spcBef>
                <a:spcPct val="0"/>
              </a:spcBef>
            </a:pPr>
            <a:r>
              <a:rPr kumimoji="0" lang="en-US" sz="1800" b="1" i="0" u="none" strike="noStrike" kern="1200" cap="none" spc="0" normalizeH="0" baseline="0" noProof="0" dirty="0" smtClean="0">
                <a:ln>
                  <a:noFill/>
                </a:ln>
                <a:solidFill>
                  <a:schemeClr val="tx1"/>
                </a:solidFill>
                <a:effectLst/>
                <a:uLnTx/>
                <a:uFillTx/>
                <a:latin typeface="+mj-lt"/>
                <a:ea typeface="+mj-ea"/>
                <a:cs typeface="+mj-cs"/>
              </a:rPr>
              <a:t>Metabolism</a:t>
            </a:r>
          </a:p>
        </p:txBody>
      </p:sp>
      <p:sp>
        <p:nvSpPr>
          <p:cNvPr id="9" name="Content Placeholder 2"/>
          <p:cNvSpPr txBox="1">
            <a:spLocks/>
          </p:cNvSpPr>
          <p:nvPr/>
        </p:nvSpPr>
        <p:spPr>
          <a:xfrm>
            <a:off x="381000" y="2239962"/>
            <a:ext cx="8229600" cy="274638"/>
          </a:xfrm>
          <a:prstGeom prst="rect">
            <a:avLst/>
          </a:prstGeom>
        </p:spPr>
        <p:txBody>
          <a:bodyPr vert="horz" lIns="91440" tIns="45720" rIns="91440" bIns="45720" rtlCol="0">
            <a:noAutofit/>
          </a:bodyPr>
          <a:lstStyle/>
          <a:p>
            <a:pPr algn="just">
              <a:spcBef>
                <a:spcPct val="20000"/>
              </a:spcBef>
            </a:pPr>
            <a:r>
              <a:rPr lang="en-US" sz="1500" dirty="0" err="1" smtClean="0"/>
              <a:t>Proteolyzed</a:t>
            </a:r>
            <a:r>
              <a:rPr lang="en-US" sz="1500" dirty="0" smtClean="0"/>
              <a:t> by endogenous proteases.</a:t>
            </a:r>
          </a:p>
        </p:txBody>
      </p:sp>
      <p:sp>
        <p:nvSpPr>
          <p:cNvPr id="10" name="Title 1"/>
          <p:cNvSpPr txBox="1">
            <a:spLocks/>
          </p:cNvSpPr>
          <p:nvPr/>
        </p:nvSpPr>
        <p:spPr>
          <a:xfrm>
            <a:off x="381000" y="2484438"/>
            <a:ext cx="3200400" cy="411162"/>
          </a:xfrm>
          <a:prstGeom prst="rect">
            <a:avLst/>
          </a:prstGeom>
        </p:spPr>
        <p:txBody>
          <a:bodyPr vert="horz" lIns="91440" tIns="45720" rIns="91440" bIns="45720" rtlCol="0" anchor="ctr">
            <a:normAutofit/>
          </a:bodyPr>
          <a:lstStyle/>
          <a:p>
            <a:pPr lvl="0">
              <a:spcBef>
                <a:spcPct val="0"/>
              </a:spcBef>
            </a:pPr>
            <a:r>
              <a:rPr lang="en-US" b="1" dirty="0" smtClean="0">
                <a:latin typeface="+mj-lt"/>
                <a:ea typeface="+mj-ea"/>
                <a:cs typeface="+mj-cs"/>
              </a:rPr>
              <a:t>Route of Elimination</a:t>
            </a:r>
            <a:endParaRPr kumimoji="0" lang="en-US" sz="1800" b="1"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11" name="Content Placeholder 2"/>
          <p:cNvSpPr txBox="1">
            <a:spLocks/>
          </p:cNvSpPr>
          <p:nvPr/>
        </p:nvSpPr>
        <p:spPr>
          <a:xfrm>
            <a:off x="381000" y="2849562"/>
            <a:ext cx="8229600" cy="274638"/>
          </a:xfrm>
          <a:prstGeom prst="rect">
            <a:avLst/>
          </a:prstGeom>
        </p:spPr>
        <p:txBody>
          <a:bodyPr vert="horz" lIns="91440" tIns="45720" rIns="91440" bIns="45720" rtlCol="0">
            <a:noAutofit/>
          </a:bodyPr>
          <a:lstStyle/>
          <a:p>
            <a:pPr algn="just">
              <a:spcBef>
                <a:spcPct val="20000"/>
              </a:spcBef>
            </a:pPr>
            <a:r>
              <a:rPr lang="en-US" sz="1500" dirty="0" err="1" smtClean="0"/>
              <a:t>Reticulo-endothilial</a:t>
            </a:r>
            <a:r>
              <a:rPr lang="en-US" sz="1500" dirty="0" smtClean="0"/>
              <a:t> system, kidneys and liver.</a:t>
            </a:r>
          </a:p>
        </p:txBody>
      </p:sp>
      <p:sp>
        <p:nvSpPr>
          <p:cNvPr id="12" name="Title 1"/>
          <p:cNvSpPr txBox="1">
            <a:spLocks/>
          </p:cNvSpPr>
          <p:nvPr/>
        </p:nvSpPr>
        <p:spPr>
          <a:xfrm>
            <a:off x="381000" y="3094038"/>
            <a:ext cx="3200400" cy="411162"/>
          </a:xfrm>
          <a:prstGeom prst="rect">
            <a:avLst/>
          </a:prstGeom>
        </p:spPr>
        <p:txBody>
          <a:bodyPr vert="horz" lIns="91440" tIns="45720" rIns="91440" bIns="45720" rtlCol="0" anchor="ctr">
            <a:normAutofit/>
          </a:bodyPr>
          <a:lstStyle/>
          <a:p>
            <a:pPr lvl="0">
              <a:spcBef>
                <a:spcPct val="0"/>
              </a:spcBef>
            </a:pPr>
            <a:r>
              <a:rPr lang="en-IN" b="1" noProof="0" dirty="0" smtClean="0">
                <a:latin typeface="+mj-lt"/>
                <a:ea typeface="+mj-ea"/>
                <a:cs typeface="+mj-cs"/>
              </a:rPr>
              <a:t>Targets</a:t>
            </a:r>
            <a:endParaRPr kumimoji="0" lang="en-US" sz="1800" b="1"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13" name="Content Placeholder 2"/>
          <p:cNvSpPr txBox="1">
            <a:spLocks/>
          </p:cNvSpPr>
          <p:nvPr/>
        </p:nvSpPr>
        <p:spPr>
          <a:xfrm>
            <a:off x="381000" y="3429000"/>
            <a:ext cx="8229600" cy="304800"/>
          </a:xfrm>
          <a:prstGeom prst="rect">
            <a:avLst/>
          </a:prstGeom>
        </p:spPr>
        <p:txBody>
          <a:bodyPr vert="horz" lIns="91440" tIns="45720" rIns="91440" bIns="45720" rtlCol="0">
            <a:noAutofit/>
          </a:bodyPr>
          <a:lstStyle/>
          <a:p>
            <a:pPr algn="just">
              <a:spcBef>
                <a:spcPct val="20000"/>
              </a:spcBef>
            </a:pPr>
            <a:r>
              <a:rPr lang="en-US" sz="1500" dirty="0" smtClean="0"/>
              <a:t>Interferon alpha/beta receptor 1</a:t>
            </a:r>
          </a:p>
        </p:txBody>
      </p:sp>
      <p:sp>
        <p:nvSpPr>
          <p:cNvPr id="14" name="Title 1"/>
          <p:cNvSpPr txBox="1">
            <a:spLocks/>
          </p:cNvSpPr>
          <p:nvPr/>
        </p:nvSpPr>
        <p:spPr>
          <a:xfrm>
            <a:off x="381000" y="3657600"/>
            <a:ext cx="3200400" cy="411162"/>
          </a:xfrm>
          <a:prstGeom prst="rect">
            <a:avLst/>
          </a:prstGeom>
        </p:spPr>
        <p:txBody>
          <a:bodyPr vert="horz" lIns="91440" tIns="45720" rIns="91440" bIns="45720" rtlCol="0" anchor="ctr">
            <a:normAutofit/>
          </a:bodyPr>
          <a:lstStyle/>
          <a:p>
            <a:pPr lvl="0">
              <a:spcBef>
                <a:spcPct val="0"/>
              </a:spcBef>
            </a:pPr>
            <a:r>
              <a:rPr kumimoji="0" lang="en-US" sz="1800" b="1" i="0" u="none" strike="noStrike" kern="1200" cap="none" spc="0" normalizeH="0" baseline="0" noProof="0" dirty="0" smtClean="0">
                <a:ln>
                  <a:noFill/>
                </a:ln>
                <a:solidFill>
                  <a:schemeClr val="tx1"/>
                </a:solidFill>
                <a:effectLst/>
                <a:uLnTx/>
                <a:uFillTx/>
                <a:latin typeface="+mj-lt"/>
                <a:ea typeface="+mj-ea"/>
                <a:cs typeface="+mj-cs"/>
              </a:rPr>
              <a:t>General References</a:t>
            </a:r>
          </a:p>
        </p:txBody>
      </p:sp>
      <p:sp>
        <p:nvSpPr>
          <p:cNvPr id="15" name="Content Placeholder 2"/>
          <p:cNvSpPr txBox="1">
            <a:spLocks/>
          </p:cNvSpPr>
          <p:nvPr/>
        </p:nvSpPr>
        <p:spPr>
          <a:xfrm>
            <a:off x="381000" y="3962400"/>
            <a:ext cx="8229600" cy="990600"/>
          </a:xfrm>
          <a:prstGeom prst="rect">
            <a:avLst/>
          </a:prstGeom>
        </p:spPr>
        <p:txBody>
          <a:bodyPr vert="horz" lIns="91440" tIns="45720" rIns="91440" bIns="45720" rtlCol="0">
            <a:noAutofit/>
          </a:bodyPr>
          <a:lstStyle/>
          <a:p>
            <a:pPr algn="just">
              <a:buFont typeface="Arial" pitchFamily="34" charset="0"/>
              <a:buChar char="•"/>
            </a:pPr>
            <a:r>
              <a:rPr lang="en-US" sz="1500" dirty="0" err="1" smtClean="0"/>
              <a:t>Yonezawa</a:t>
            </a:r>
            <a:r>
              <a:rPr lang="en-US" sz="1500" dirty="0" smtClean="0"/>
              <a:t> A, Morita R, </a:t>
            </a:r>
            <a:r>
              <a:rPr lang="en-US" sz="1500" dirty="0" err="1" smtClean="0"/>
              <a:t>Takaori</a:t>
            </a:r>
            <a:r>
              <a:rPr lang="en-US" sz="1500" dirty="0" smtClean="0"/>
              <a:t>-Kondo A, </a:t>
            </a:r>
            <a:r>
              <a:rPr lang="en-US" sz="1500" dirty="0" err="1" smtClean="0"/>
              <a:t>Kadowaki</a:t>
            </a:r>
            <a:r>
              <a:rPr lang="en-US" sz="1500" dirty="0" smtClean="0"/>
              <a:t> N, </a:t>
            </a:r>
            <a:r>
              <a:rPr lang="en-US" sz="1500" dirty="0" err="1" smtClean="0"/>
              <a:t>Kitawaki</a:t>
            </a:r>
            <a:r>
              <a:rPr lang="en-US" sz="1500" dirty="0" smtClean="0"/>
              <a:t> T, Hori T, Uchiyama T: Natural alpha interferon-producing cells respond to human immunodeficiency virus type 1 with alpha interferon production and maturation into </a:t>
            </a:r>
            <a:r>
              <a:rPr lang="en-US" sz="1500" dirty="0" err="1" smtClean="0"/>
              <a:t>dendritic</a:t>
            </a:r>
            <a:r>
              <a:rPr lang="en-US" sz="1500" dirty="0" smtClean="0"/>
              <a:t> cells. J </a:t>
            </a:r>
            <a:r>
              <a:rPr lang="en-US" sz="1500" dirty="0" err="1" smtClean="0"/>
              <a:t>Virol</a:t>
            </a:r>
            <a:r>
              <a:rPr lang="en-US" sz="1500" dirty="0" smtClean="0"/>
              <a:t>. 2003 Mar;77(6):3777-84. "</a:t>
            </a:r>
            <a:r>
              <a:rPr lang="en-US" sz="1500" dirty="0" err="1" smtClean="0"/>
              <a:t>Pubmed</a:t>
            </a:r>
            <a:r>
              <a:rPr lang="en-US" sz="1500" dirty="0" smtClean="0"/>
              <a:t>":http://www.ncbi.nlm.nih.gov/pubmed/12610152</a:t>
            </a:r>
          </a:p>
        </p:txBody>
      </p:sp>
      <p:sp>
        <p:nvSpPr>
          <p:cNvPr id="16" name="Title 1"/>
          <p:cNvSpPr txBox="1">
            <a:spLocks/>
          </p:cNvSpPr>
          <p:nvPr/>
        </p:nvSpPr>
        <p:spPr>
          <a:xfrm>
            <a:off x="457200" y="4922838"/>
            <a:ext cx="3200400" cy="411162"/>
          </a:xfrm>
          <a:prstGeom prst="rect">
            <a:avLst/>
          </a:prstGeom>
        </p:spPr>
        <p:txBody>
          <a:bodyPr vert="horz" lIns="91440" tIns="45720" rIns="91440" bIns="45720" rtlCol="0" anchor="ctr">
            <a:normAutofit/>
          </a:bodyPr>
          <a:lstStyle/>
          <a:p>
            <a:pPr lvl="0">
              <a:spcBef>
                <a:spcPct val="0"/>
              </a:spcBef>
            </a:pPr>
            <a:r>
              <a:rPr kumimoji="0" lang="en-US" sz="1800" b="1" i="0" u="none" strike="noStrike" kern="1200" cap="none" spc="0" normalizeH="0" baseline="0" noProof="0" dirty="0" smtClean="0">
                <a:ln>
                  <a:noFill/>
                </a:ln>
                <a:solidFill>
                  <a:schemeClr val="tx1"/>
                </a:solidFill>
                <a:effectLst/>
                <a:uLnTx/>
                <a:uFillTx/>
                <a:latin typeface="+mj-lt"/>
                <a:ea typeface="+mj-ea"/>
                <a:cs typeface="+mj-cs"/>
              </a:rPr>
              <a:t>Brands</a:t>
            </a:r>
            <a:r>
              <a:rPr kumimoji="0" lang="en-US" sz="1800" b="1" i="0" u="none" strike="noStrike" kern="1200" cap="none" spc="0" normalizeH="0" noProof="0" dirty="0" smtClean="0">
                <a:ln>
                  <a:noFill/>
                </a:ln>
                <a:solidFill>
                  <a:schemeClr val="tx1"/>
                </a:solidFill>
                <a:effectLst/>
                <a:uLnTx/>
                <a:uFillTx/>
                <a:latin typeface="+mj-lt"/>
                <a:ea typeface="+mj-ea"/>
                <a:cs typeface="+mj-cs"/>
              </a:rPr>
              <a:t> </a:t>
            </a:r>
            <a:endParaRPr kumimoji="0" lang="en-US" sz="1800" b="1"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17" name="Content Placeholder 2"/>
          <p:cNvSpPr txBox="1">
            <a:spLocks/>
          </p:cNvSpPr>
          <p:nvPr/>
        </p:nvSpPr>
        <p:spPr>
          <a:xfrm>
            <a:off x="457200" y="5257800"/>
            <a:ext cx="8229600" cy="381000"/>
          </a:xfrm>
          <a:prstGeom prst="rect">
            <a:avLst/>
          </a:prstGeom>
        </p:spPr>
        <p:txBody>
          <a:bodyPr vert="horz" lIns="91440" tIns="45720" rIns="91440" bIns="45720" rtlCol="0">
            <a:noAutofit/>
          </a:bodyPr>
          <a:lstStyle/>
          <a:p>
            <a:pPr algn="just">
              <a:spcBef>
                <a:spcPct val="20000"/>
              </a:spcBef>
            </a:pPr>
            <a:r>
              <a:rPr lang="en-US" sz="1500" dirty="0" err="1" smtClean="0"/>
              <a:t>Multiferon</a:t>
            </a:r>
            <a:endParaRPr lang="en-US" sz="15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316468"/>
            <a:ext cx="1329018" cy="369332"/>
          </a:xfrm>
          <a:prstGeom prst="rect">
            <a:avLst/>
          </a:prstGeom>
        </p:spPr>
        <p:txBody>
          <a:bodyPr wrap="none">
            <a:spAutoFit/>
          </a:bodyPr>
          <a:lstStyle/>
          <a:p>
            <a:r>
              <a:rPr lang="en-US" b="1" dirty="0" err="1" smtClean="0"/>
              <a:t>Multifereon</a:t>
            </a:r>
            <a:endParaRPr lang="en-US" b="1" dirty="0"/>
          </a:p>
        </p:txBody>
      </p:sp>
      <p:sp>
        <p:nvSpPr>
          <p:cNvPr id="5" name="Content Placeholder 2"/>
          <p:cNvSpPr txBox="1">
            <a:spLocks/>
          </p:cNvSpPr>
          <p:nvPr/>
        </p:nvSpPr>
        <p:spPr>
          <a:xfrm>
            <a:off x="457200" y="2590800"/>
            <a:ext cx="8229600" cy="1905000"/>
          </a:xfrm>
          <a:prstGeom prst="rect">
            <a:avLst/>
          </a:prstGeom>
        </p:spPr>
        <p:txBody>
          <a:bodyPr vert="horz" lIns="91440" tIns="45720" rIns="91440" bIns="45720" rtlCol="0">
            <a:noAutofit/>
          </a:bodyPr>
          <a:lstStyle/>
          <a:p>
            <a:pPr algn="just">
              <a:spcBef>
                <a:spcPct val="20000"/>
              </a:spcBef>
            </a:pPr>
            <a:endParaRPr lang="en-US" sz="1500" dirty="0" smtClean="0"/>
          </a:p>
        </p:txBody>
      </p:sp>
      <p:sp>
        <p:nvSpPr>
          <p:cNvPr id="6" name="Content Placeholder 2"/>
          <p:cNvSpPr txBox="1">
            <a:spLocks/>
          </p:cNvSpPr>
          <p:nvPr/>
        </p:nvSpPr>
        <p:spPr>
          <a:xfrm>
            <a:off x="381000" y="685800"/>
            <a:ext cx="8229600" cy="990600"/>
          </a:xfrm>
          <a:prstGeom prst="rect">
            <a:avLst/>
          </a:prstGeom>
        </p:spPr>
        <p:txBody>
          <a:bodyPr vert="horz" lIns="91440" tIns="45720" rIns="91440" bIns="45720" rtlCol="0">
            <a:noAutofit/>
          </a:bodyPr>
          <a:lstStyle/>
          <a:p>
            <a:pPr algn="just">
              <a:spcBef>
                <a:spcPct val="20000"/>
              </a:spcBef>
            </a:pPr>
            <a:r>
              <a:rPr lang="en-US" sz="1500" dirty="0" smtClean="0"/>
              <a:t> </a:t>
            </a:r>
          </a:p>
        </p:txBody>
      </p:sp>
      <p:sp>
        <p:nvSpPr>
          <p:cNvPr id="7" name="Title 1"/>
          <p:cNvSpPr txBox="1">
            <a:spLocks/>
          </p:cNvSpPr>
          <p:nvPr/>
        </p:nvSpPr>
        <p:spPr>
          <a:xfrm>
            <a:off x="381000" y="1981200"/>
            <a:ext cx="3200400" cy="411162"/>
          </a:xfrm>
          <a:prstGeom prst="rect">
            <a:avLst/>
          </a:prstGeom>
        </p:spPr>
        <p:txBody>
          <a:bodyPr vert="horz" lIns="91440" tIns="45720" rIns="91440" bIns="45720" rtlCol="0" anchor="ctr">
            <a:normAutofit/>
          </a:bodyPr>
          <a:lstStyle/>
          <a:p>
            <a:pPr lvl="0">
              <a:spcBef>
                <a:spcPct val="0"/>
              </a:spcBef>
            </a:pPr>
            <a:r>
              <a:rPr kumimoji="0" lang="en-US" sz="1600" b="1" i="0" u="none" strike="noStrike" kern="1200" cap="none" spc="0" normalizeH="0" baseline="0" noProof="0" dirty="0" smtClean="0">
                <a:ln>
                  <a:noFill/>
                </a:ln>
                <a:solidFill>
                  <a:schemeClr val="tx1"/>
                </a:solidFill>
                <a:effectLst/>
                <a:uLnTx/>
                <a:uFillTx/>
                <a:latin typeface="+mj-lt"/>
                <a:ea typeface="+mj-ea"/>
                <a:cs typeface="+mj-cs"/>
              </a:rPr>
              <a:t>Formulation</a:t>
            </a:r>
          </a:p>
        </p:txBody>
      </p:sp>
      <p:sp>
        <p:nvSpPr>
          <p:cNvPr id="8" name="Content Placeholder 2"/>
          <p:cNvSpPr txBox="1">
            <a:spLocks/>
          </p:cNvSpPr>
          <p:nvPr/>
        </p:nvSpPr>
        <p:spPr>
          <a:xfrm>
            <a:off x="381000" y="2286000"/>
            <a:ext cx="8229600" cy="533400"/>
          </a:xfrm>
          <a:prstGeom prst="rect">
            <a:avLst/>
          </a:prstGeom>
        </p:spPr>
        <p:txBody>
          <a:bodyPr vert="horz" lIns="91440" tIns="45720" rIns="91440" bIns="45720" rtlCol="0">
            <a:noAutofit/>
          </a:bodyPr>
          <a:lstStyle/>
          <a:p>
            <a:pPr algn="just">
              <a:spcBef>
                <a:spcPct val="20000"/>
              </a:spcBef>
            </a:pPr>
            <a:r>
              <a:rPr lang="en-US" sz="1600" dirty="0" smtClean="0"/>
              <a:t>Each pre-filled syringe contains 3 million IU interferon-alpha per 0.5 ml as a solution for injection, ready for </a:t>
            </a:r>
            <a:r>
              <a:rPr lang="en-US" sz="1600" dirty="0" smtClean="0"/>
              <a:t>use. </a:t>
            </a:r>
            <a:r>
              <a:rPr lang="en-US" sz="1600" i="1" dirty="0" smtClean="0"/>
              <a:t>Pack </a:t>
            </a:r>
            <a:r>
              <a:rPr lang="en-US" sz="1600" i="1" dirty="0" smtClean="0"/>
              <a:t>size:</a:t>
            </a:r>
            <a:r>
              <a:rPr lang="en-US" sz="1600" dirty="0" smtClean="0"/>
              <a:t> 6 x 0.5 ml (0.5 ml = 3 million IU)</a:t>
            </a:r>
            <a:endParaRPr lang="en-US" sz="1500" dirty="0" smtClean="0"/>
          </a:p>
        </p:txBody>
      </p:sp>
      <p:sp>
        <p:nvSpPr>
          <p:cNvPr id="9" name="Title 1"/>
          <p:cNvSpPr txBox="1">
            <a:spLocks/>
          </p:cNvSpPr>
          <p:nvPr/>
        </p:nvSpPr>
        <p:spPr>
          <a:xfrm>
            <a:off x="381000" y="2819400"/>
            <a:ext cx="3200400" cy="411162"/>
          </a:xfrm>
          <a:prstGeom prst="rect">
            <a:avLst/>
          </a:prstGeom>
        </p:spPr>
        <p:txBody>
          <a:bodyPr vert="horz" lIns="91440" tIns="45720" rIns="91440" bIns="45720" rtlCol="0" anchor="ctr">
            <a:normAutofit/>
          </a:bodyPr>
          <a:lstStyle/>
          <a:p>
            <a:pPr lvl="0">
              <a:spcBef>
                <a:spcPct val="0"/>
              </a:spcBef>
            </a:pPr>
            <a:r>
              <a:rPr kumimoji="0" lang="en-US" sz="1600" b="1" i="0" u="none" strike="noStrike" kern="1200" cap="none" spc="0" normalizeH="0" baseline="0" noProof="0" dirty="0" smtClean="0">
                <a:ln>
                  <a:noFill/>
                </a:ln>
                <a:solidFill>
                  <a:schemeClr val="tx1"/>
                </a:solidFill>
                <a:effectLst/>
                <a:uLnTx/>
                <a:uFillTx/>
                <a:latin typeface="+mj-lt"/>
                <a:ea typeface="+mj-ea"/>
                <a:cs typeface="+mj-cs"/>
              </a:rPr>
              <a:t>Used/Prescribed</a:t>
            </a:r>
            <a:r>
              <a:rPr kumimoji="0" lang="en-US" sz="1600" b="1" i="0" u="none" strike="noStrike" kern="1200" cap="none" spc="0" normalizeH="0" noProof="0" dirty="0" smtClean="0">
                <a:ln>
                  <a:noFill/>
                </a:ln>
                <a:solidFill>
                  <a:schemeClr val="tx1"/>
                </a:solidFill>
                <a:effectLst/>
                <a:uLnTx/>
                <a:uFillTx/>
                <a:latin typeface="+mj-lt"/>
                <a:ea typeface="+mj-ea"/>
                <a:cs typeface="+mj-cs"/>
              </a:rPr>
              <a:t>  for</a:t>
            </a:r>
            <a:endParaRPr kumimoji="0" lang="en-US" sz="1600" b="1"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10" name="Content Placeholder 2"/>
          <p:cNvSpPr txBox="1">
            <a:spLocks/>
          </p:cNvSpPr>
          <p:nvPr/>
        </p:nvSpPr>
        <p:spPr>
          <a:xfrm>
            <a:off x="381000" y="3124200"/>
            <a:ext cx="8229600" cy="1066800"/>
          </a:xfrm>
          <a:prstGeom prst="rect">
            <a:avLst/>
          </a:prstGeom>
        </p:spPr>
        <p:txBody>
          <a:bodyPr vert="horz" lIns="91440" tIns="45720" rIns="91440" bIns="45720" rtlCol="0">
            <a:noAutofit/>
          </a:bodyPr>
          <a:lstStyle/>
          <a:p>
            <a:pPr algn="just">
              <a:spcBef>
                <a:spcPct val="20000"/>
              </a:spcBef>
            </a:pPr>
            <a:r>
              <a:rPr lang="en-US" sz="1600" dirty="0" smtClean="0"/>
              <a:t>Malignant melanoma:</a:t>
            </a:r>
            <a:r>
              <a:rPr lang="en-US" sz="1600" u="sng" dirty="0" smtClean="0"/>
              <a:t> </a:t>
            </a:r>
            <a:r>
              <a:rPr lang="en-US" sz="1600" dirty="0" smtClean="0"/>
              <a:t>Adjuvant </a:t>
            </a:r>
            <a:r>
              <a:rPr lang="en-US" sz="1600" dirty="0" smtClean="0"/>
              <a:t>treatment of high-risk patients with </a:t>
            </a:r>
            <a:r>
              <a:rPr lang="en-US" sz="1600" dirty="0" err="1" smtClean="0"/>
              <a:t>cutaneous</a:t>
            </a:r>
            <a:r>
              <a:rPr lang="en-US" sz="1600" dirty="0" smtClean="0"/>
              <a:t> melanoma, stages </a:t>
            </a:r>
            <a:r>
              <a:rPr lang="en-US" sz="1600" dirty="0" err="1" smtClean="0"/>
              <a:t>IIb</a:t>
            </a:r>
            <a:r>
              <a:rPr lang="en-US" sz="1600" dirty="0" smtClean="0"/>
              <a:t>-III, after </a:t>
            </a:r>
            <a:r>
              <a:rPr lang="en-US" sz="1600" dirty="0" smtClean="0"/>
              <a:t>2 initial cycles of </a:t>
            </a:r>
            <a:r>
              <a:rPr lang="en-US" sz="1600" dirty="0" err="1" smtClean="0"/>
              <a:t>dacarbazine</a:t>
            </a:r>
            <a:r>
              <a:rPr lang="en-US" sz="1600" dirty="0" smtClean="0"/>
              <a:t> (DTIC</a:t>
            </a:r>
            <a:r>
              <a:rPr lang="en-US" sz="1600" dirty="0" smtClean="0"/>
              <a:t>). Other indications:</a:t>
            </a:r>
            <a:r>
              <a:rPr lang="en-US" sz="1600" dirty="0" smtClean="0"/>
              <a:t> </a:t>
            </a:r>
            <a:r>
              <a:rPr lang="en-US" sz="1600" dirty="0" smtClean="0"/>
              <a:t>Treatment </a:t>
            </a:r>
            <a:r>
              <a:rPr lang="en-US" sz="1600" dirty="0" smtClean="0"/>
              <a:t>of patients who initially respond to recombinant interferon-alpha, but for whom </a:t>
            </a:r>
            <a:r>
              <a:rPr lang="en-US" sz="1600" dirty="0" smtClean="0"/>
              <a:t>treatment </a:t>
            </a:r>
            <a:r>
              <a:rPr lang="en-US" sz="1600" dirty="0" smtClean="0"/>
              <a:t>subsequently fails, most likely as the result of </a:t>
            </a:r>
            <a:r>
              <a:rPr lang="en-US" sz="1600" dirty="0" err="1" smtClean="0"/>
              <a:t>neutralising</a:t>
            </a:r>
            <a:r>
              <a:rPr lang="en-US" sz="1600" dirty="0" smtClean="0"/>
              <a:t> antibodies.</a:t>
            </a:r>
            <a:endParaRPr lang="en-US" sz="1500" dirty="0" smtClean="0"/>
          </a:p>
        </p:txBody>
      </p:sp>
      <p:sp>
        <p:nvSpPr>
          <p:cNvPr id="11" name="Title 1"/>
          <p:cNvSpPr txBox="1">
            <a:spLocks/>
          </p:cNvSpPr>
          <p:nvPr/>
        </p:nvSpPr>
        <p:spPr>
          <a:xfrm>
            <a:off x="381000" y="4114800"/>
            <a:ext cx="3200400" cy="411162"/>
          </a:xfrm>
          <a:prstGeom prst="rect">
            <a:avLst/>
          </a:prstGeom>
        </p:spPr>
        <p:txBody>
          <a:bodyPr vert="horz" lIns="91440" tIns="45720" rIns="91440" bIns="45720" rtlCol="0" anchor="ctr">
            <a:normAutofit/>
          </a:bodyPr>
          <a:lstStyle/>
          <a:p>
            <a:pPr lvl="0">
              <a:spcBef>
                <a:spcPct val="0"/>
              </a:spcBef>
            </a:pPr>
            <a:r>
              <a:rPr kumimoji="0" lang="en-US" sz="1600" b="1" i="0" u="none" strike="noStrike" kern="1200" cap="none" spc="0" normalizeH="0" baseline="0" noProof="0" dirty="0" smtClean="0">
                <a:ln>
                  <a:noFill/>
                </a:ln>
                <a:solidFill>
                  <a:schemeClr val="tx1"/>
                </a:solidFill>
                <a:effectLst/>
                <a:uLnTx/>
                <a:uFillTx/>
                <a:latin typeface="+mj-lt"/>
                <a:ea typeface="+mj-ea"/>
                <a:cs typeface="+mj-cs"/>
              </a:rPr>
              <a:t>Dosage</a:t>
            </a:r>
          </a:p>
        </p:txBody>
      </p:sp>
      <p:sp>
        <p:nvSpPr>
          <p:cNvPr id="12" name="Content Placeholder 2"/>
          <p:cNvSpPr txBox="1">
            <a:spLocks/>
          </p:cNvSpPr>
          <p:nvPr/>
        </p:nvSpPr>
        <p:spPr>
          <a:xfrm>
            <a:off x="381000" y="4419600"/>
            <a:ext cx="8229600" cy="762000"/>
          </a:xfrm>
          <a:prstGeom prst="rect">
            <a:avLst/>
          </a:prstGeom>
        </p:spPr>
        <p:txBody>
          <a:bodyPr vert="horz" lIns="91440" tIns="45720" rIns="91440" bIns="45720" rtlCol="0">
            <a:noAutofit/>
          </a:bodyPr>
          <a:lstStyle/>
          <a:p>
            <a:r>
              <a:rPr lang="en-US" sz="1600" i="1" dirty="0" smtClean="0"/>
              <a:t>Adjuvant treatment of malignant </a:t>
            </a:r>
            <a:r>
              <a:rPr lang="en-US" sz="1600" i="1" dirty="0" smtClean="0"/>
              <a:t>melanoma:</a:t>
            </a:r>
            <a:r>
              <a:rPr lang="en-US" sz="1600" i="1" u="sng" dirty="0" smtClean="0"/>
              <a:t> </a:t>
            </a:r>
            <a:r>
              <a:rPr lang="en-US" sz="1600" dirty="0" smtClean="0"/>
              <a:t>3 </a:t>
            </a:r>
            <a:r>
              <a:rPr lang="en-US" sz="1600" dirty="0" smtClean="0"/>
              <a:t>million IU three times weekly for 6 months after 2 initial cycles of DTIC 850 mg/m</a:t>
            </a:r>
            <a:r>
              <a:rPr lang="en-US" sz="1600" baseline="30000" dirty="0" smtClean="0"/>
              <a:t>2 </a:t>
            </a:r>
            <a:r>
              <a:rPr lang="en-US" sz="1600" dirty="0" smtClean="0"/>
              <a:t>(intravenous). DTIC should be administered once every 3 weeks, as well as 3 weeks prior to starting interferon-alpha.</a:t>
            </a:r>
          </a:p>
          <a:p>
            <a:r>
              <a:rPr lang="en-US" sz="1600" dirty="0" smtClean="0"/>
              <a:t/>
            </a:r>
            <a:br>
              <a:rPr lang="en-US" sz="1600" dirty="0" smtClean="0"/>
            </a:br>
            <a:endParaRPr lang="en-US" sz="1500" dirty="0" smtClean="0"/>
          </a:p>
        </p:txBody>
      </p:sp>
      <p:sp>
        <p:nvSpPr>
          <p:cNvPr id="13" name="Content Placeholder 2"/>
          <p:cNvSpPr txBox="1">
            <a:spLocks/>
          </p:cNvSpPr>
          <p:nvPr/>
        </p:nvSpPr>
        <p:spPr>
          <a:xfrm>
            <a:off x="381000" y="609600"/>
            <a:ext cx="8229600" cy="1219200"/>
          </a:xfrm>
          <a:prstGeom prst="rect">
            <a:avLst/>
          </a:prstGeom>
        </p:spPr>
        <p:txBody>
          <a:bodyPr vert="horz" lIns="91440" tIns="45720" rIns="91440" bIns="45720" rtlCol="0">
            <a:noAutofit/>
          </a:bodyPr>
          <a:lstStyle/>
          <a:p>
            <a:pPr algn="just">
              <a:spcBef>
                <a:spcPct val="20000"/>
              </a:spcBef>
            </a:pPr>
            <a:r>
              <a:rPr lang="en-US" sz="1500" dirty="0" smtClean="0"/>
              <a:t>The human genome consists of 13 functional genes that code for interferon-alpha. </a:t>
            </a:r>
            <a:br>
              <a:rPr lang="en-US" sz="1500" dirty="0" smtClean="0"/>
            </a:br>
            <a:r>
              <a:rPr lang="en-US" sz="1500" dirty="0" err="1" smtClean="0"/>
              <a:t>Multiferon</a:t>
            </a:r>
            <a:r>
              <a:rPr lang="en-US" sz="1500" dirty="0" smtClean="0"/>
              <a:t>® is a human multi-subtype leukocyte interferon-alpha consisting of 6 alpha interferon subtypes released by human leucocytes in contrast to recombinant interferon-alpha with only one interferon subtype alpha </a:t>
            </a:r>
            <a:r>
              <a:rPr lang="en-US" sz="1500" dirty="0" smtClean="0"/>
              <a:t>2a/b. The </a:t>
            </a:r>
            <a:r>
              <a:rPr lang="en-US" sz="1500" dirty="0" smtClean="0"/>
              <a:t>interferon-alpha subtypes are purified from the supernatant of a culture medium of primary human leukocytes challenged with Sendai virus</a:t>
            </a:r>
            <a:r>
              <a:rPr lang="en-US" sz="1500" dirty="0" smtClean="0"/>
              <a:t>. </a:t>
            </a:r>
            <a:r>
              <a:rPr lang="en-US" sz="1600" dirty="0" err="1" smtClean="0"/>
              <a:t>Multiferon</a:t>
            </a:r>
            <a:r>
              <a:rPr lang="en-US" sz="1600" dirty="0" smtClean="0"/>
              <a:t> is administered subcutaneously using a disposable injection </a:t>
            </a:r>
            <a:r>
              <a:rPr lang="en-US" sz="1600" dirty="0" err="1" smtClean="0"/>
              <a:t>syring</a:t>
            </a:r>
            <a:endParaRPr lang="en-US" sz="1500" dirty="0" smtClean="0"/>
          </a:p>
        </p:txBody>
      </p:sp>
      <p:sp>
        <p:nvSpPr>
          <p:cNvPr id="14" name="Title 1"/>
          <p:cNvSpPr txBox="1">
            <a:spLocks/>
          </p:cNvSpPr>
          <p:nvPr/>
        </p:nvSpPr>
        <p:spPr>
          <a:xfrm>
            <a:off x="381000" y="5211762"/>
            <a:ext cx="3200400" cy="411162"/>
          </a:xfrm>
          <a:prstGeom prst="rect">
            <a:avLst/>
          </a:prstGeom>
        </p:spPr>
        <p:txBody>
          <a:bodyPr vert="horz" lIns="91440" tIns="45720" rIns="91440" bIns="45720" rtlCol="0" anchor="ctr">
            <a:normAutofit/>
          </a:bodyPr>
          <a:lstStyle/>
          <a:p>
            <a:pPr lvl="0">
              <a:spcBef>
                <a:spcPct val="0"/>
              </a:spcBef>
            </a:pPr>
            <a:r>
              <a:rPr kumimoji="0" lang="en-US" sz="1600" b="1" i="0" u="none" strike="noStrike" kern="1200" cap="none" spc="0" normalizeH="0" baseline="0" noProof="0" dirty="0" smtClean="0">
                <a:ln>
                  <a:noFill/>
                </a:ln>
                <a:solidFill>
                  <a:schemeClr val="tx1"/>
                </a:solidFill>
                <a:effectLst/>
                <a:uLnTx/>
                <a:uFillTx/>
                <a:latin typeface="+mj-lt"/>
                <a:ea typeface="+mj-ea"/>
                <a:cs typeface="+mj-cs"/>
              </a:rPr>
              <a:t>Contraindications</a:t>
            </a:r>
          </a:p>
        </p:txBody>
      </p:sp>
      <p:sp>
        <p:nvSpPr>
          <p:cNvPr id="15" name="Content Placeholder 2"/>
          <p:cNvSpPr txBox="1">
            <a:spLocks/>
          </p:cNvSpPr>
          <p:nvPr/>
        </p:nvSpPr>
        <p:spPr>
          <a:xfrm>
            <a:off x="381000" y="5516562"/>
            <a:ext cx="8229600" cy="274638"/>
          </a:xfrm>
          <a:prstGeom prst="rect">
            <a:avLst/>
          </a:prstGeom>
        </p:spPr>
        <p:txBody>
          <a:bodyPr vert="horz" lIns="91440" tIns="45720" rIns="91440" bIns="45720" rtlCol="0">
            <a:noAutofit/>
          </a:bodyPr>
          <a:lstStyle/>
          <a:p>
            <a:pPr algn="just">
              <a:spcBef>
                <a:spcPct val="20000"/>
              </a:spcBef>
            </a:pPr>
            <a:r>
              <a:rPr lang="en-US" sz="1500" dirty="0" smtClean="0"/>
              <a:t>None</a:t>
            </a:r>
            <a:endParaRPr lang="en-US" sz="15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228600" y="2514600"/>
            <a:ext cx="3200400" cy="411162"/>
          </a:xfrm>
          <a:prstGeom prst="rect">
            <a:avLst/>
          </a:prstGeom>
        </p:spPr>
        <p:txBody>
          <a:bodyPr vert="horz" lIns="91440" tIns="45720" rIns="91440" bIns="45720" rtlCol="0" anchor="ctr">
            <a:normAutofit/>
          </a:bodyPr>
          <a:lstStyle/>
          <a:p>
            <a:pPr lvl="0">
              <a:spcBef>
                <a:spcPct val="0"/>
              </a:spcBef>
            </a:pPr>
            <a:r>
              <a:rPr kumimoji="0" lang="en-US" sz="1600" b="1" i="0" u="none" strike="noStrike" kern="1200" cap="none" spc="0" normalizeH="0" baseline="0" noProof="0" dirty="0" smtClean="0">
                <a:ln>
                  <a:noFill/>
                </a:ln>
                <a:solidFill>
                  <a:schemeClr val="tx1"/>
                </a:solidFill>
                <a:effectLst/>
                <a:uLnTx/>
                <a:uFillTx/>
                <a:latin typeface="+mj-lt"/>
                <a:ea typeface="+mj-ea"/>
                <a:cs typeface="+mj-cs"/>
              </a:rPr>
              <a:t>References</a:t>
            </a:r>
          </a:p>
        </p:txBody>
      </p:sp>
      <p:sp>
        <p:nvSpPr>
          <p:cNvPr id="9" name="Content Placeholder 2"/>
          <p:cNvSpPr txBox="1">
            <a:spLocks/>
          </p:cNvSpPr>
          <p:nvPr/>
        </p:nvSpPr>
        <p:spPr>
          <a:xfrm>
            <a:off x="228600" y="2819400"/>
            <a:ext cx="8229600" cy="304800"/>
          </a:xfrm>
          <a:prstGeom prst="rect">
            <a:avLst/>
          </a:prstGeom>
        </p:spPr>
        <p:txBody>
          <a:bodyPr vert="horz" lIns="91440" tIns="45720" rIns="91440" bIns="45720" rtlCol="0">
            <a:noAutofit/>
          </a:bodyPr>
          <a:lstStyle/>
          <a:p>
            <a:pPr marL="342900" indent="-342900" algn="just">
              <a:spcBef>
                <a:spcPct val="20000"/>
              </a:spcBef>
              <a:buAutoNum type="arabicPeriod"/>
            </a:pPr>
            <a:r>
              <a:rPr lang="en-US" sz="1600" dirty="0" err="1" smtClean="0"/>
              <a:t>Stadler</a:t>
            </a:r>
            <a:r>
              <a:rPr lang="en-US" sz="1600" dirty="0" smtClean="0"/>
              <a:t> </a:t>
            </a:r>
            <a:r>
              <a:rPr lang="en-US" sz="1600" dirty="0" smtClean="0"/>
              <a:t>R. </a:t>
            </a:r>
            <a:r>
              <a:rPr lang="en-US" sz="1600" dirty="0" err="1" smtClean="0"/>
              <a:t>Acta</a:t>
            </a:r>
            <a:r>
              <a:rPr lang="en-US" sz="1600" dirty="0" smtClean="0"/>
              <a:t> </a:t>
            </a:r>
            <a:r>
              <a:rPr lang="en-US" sz="1600" dirty="0" err="1" smtClean="0"/>
              <a:t>Oncologica</a:t>
            </a:r>
            <a:r>
              <a:rPr lang="en-US" sz="1600" dirty="0" smtClean="0"/>
              <a:t>, </a:t>
            </a:r>
            <a:r>
              <a:rPr lang="en-US" sz="1600" dirty="0" smtClean="0"/>
              <a:t>2006;45:389-399.</a:t>
            </a:r>
          </a:p>
          <a:p>
            <a:pPr marL="342900" indent="-342900" algn="just">
              <a:spcBef>
                <a:spcPct val="20000"/>
              </a:spcBef>
              <a:buAutoNum type="arabicPeriod"/>
            </a:pPr>
            <a:r>
              <a:rPr lang="en-US" sz="1600" dirty="0" err="1" smtClean="0"/>
              <a:t>Multiferon</a:t>
            </a:r>
            <a:r>
              <a:rPr lang="en-US" sz="1600" dirty="0" smtClean="0"/>
              <a:t> SPC.</a:t>
            </a:r>
          </a:p>
          <a:p>
            <a:pPr marL="342900" indent="-342900" algn="just">
              <a:spcBef>
                <a:spcPct val="20000"/>
              </a:spcBef>
              <a:buAutoNum type="arabicPeriod"/>
            </a:pPr>
            <a:r>
              <a:rPr lang="en-US" sz="1600" dirty="0" smtClean="0"/>
              <a:t>Foster </a:t>
            </a:r>
            <a:r>
              <a:rPr lang="en-US" sz="1600" dirty="0" smtClean="0"/>
              <a:t>GR, </a:t>
            </a:r>
            <a:r>
              <a:rPr lang="en-US" sz="1600" dirty="0" err="1" smtClean="0"/>
              <a:t>Finter</a:t>
            </a:r>
            <a:r>
              <a:rPr lang="en-US" sz="1600" dirty="0" smtClean="0"/>
              <a:t> NB. Are all type I </a:t>
            </a:r>
            <a:r>
              <a:rPr lang="en-US" sz="1600" dirty="0" err="1" smtClean="0"/>
              <a:t>interferons</a:t>
            </a:r>
            <a:r>
              <a:rPr lang="en-US" sz="1600" dirty="0" smtClean="0"/>
              <a:t> equivalent? J Viral Hepatitis 1998;5:143-52</a:t>
            </a:r>
            <a:endParaRPr lang="en-US" sz="1500" dirty="0" smtClean="0"/>
          </a:p>
        </p:txBody>
      </p:sp>
      <p:sp>
        <p:nvSpPr>
          <p:cNvPr id="10" name="Rectangle 9"/>
          <p:cNvSpPr/>
          <p:nvPr/>
        </p:nvSpPr>
        <p:spPr>
          <a:xfrm>
            <a:off x="228600" y="1981200"/>
            <a:ext cx="1905000" cy="338554"/>
          </a:xfrm>
          <a:prstGeom prst="rect">
            <a:avLst/>
          </a:prstGeom>
        </p:spPr>
        <p:txBody>
          <a:bodyPr wrap="square">
            <a:spAutoFit/>
          </a:bodyPr>
          <a:lstStyle/>
          <a:p>
            <a:r>
              <a:rPr lang="en-US" sz="1600" b="1" dirty="0" smtClean="0"/>
              <a:t>Drug Interactions</a:t>
            </a:r>
            <a:endParaRPr lang="en-US" sz="1600" b="1" dirty="0"/>
          </a:p>
        </p:txBody>
      </p:sp>
      <p:sp>
        <p:nvSpPr>
          <p:cNvPr id="11" name="Content Placeholder 2"/>
          <p:cNvSpPr txBox="1">
            <a:spLocks/>
          </p:cNvSpPr>
          <p:nvPr/>
        </p:nvSpPr>
        <p:spPr>
          <a:xfrm>
            <a:off x="228600" y="2286000"/>
            <a:ext cx="8229600" cy="304800"/>
          </a:xfrm>
          <a:prstGeom prst="rect">
            <a:avLst/>
          </a:prstGeom>
        </p:spPr>
        <p:txBody>
          <a:bodyPr vert="horz" lIns="91440" tIns="45720" rIns="91440" bIns="45720" rtlCol="0">
            <a:noAutofit/>
          </a:bodyPr>
          <a:lstStyle/>
          <a:p>
            <a:pPr algn="just">
              <a:spcBef>
                <a:spcPct val="20000"/>
              </a:spcBef>
            </a:pPr>
            <a:r>
              <a:rPr lang="en-US" sz="1500" dirty="0" smtClean="0"/>
              <a:t>No information provided</a:t>
            </a:r>
          </a:p>
        </p:txBody>
      </p:sp>
      <p:sp>
        <p:nvSpPr>
          <p:cNvPr id="12" name="Title 1"/>
          <p:cNvSpPr txBox="1">
            <a:spLocks/>
          </p:cNvSpPr>
          <p:nvPr/>
        </p:nvSpPr>
        <p:spPr>
          <a:xfrm>
            <a:off x="228600" y="228600"/>
            <a:ext cx="3200400" cy="411162"/>
          </a:xfrm>
          <a:prstGeom prst="rect">
            <a:avLst/>
          </a:prstGeom>
        </p:spPr>
        <p:txBody>
          <a:bodyPr vert="horz" lIns="91440" tIns="45720" rIns="91440" bIns="45720" rtlCol="0" anchor="ctr">
            <a:normAutofit/>
          </a:bodyPr>
          <a:lstStyle/>
          <a:p>
            <a:pPr lvl="0">
              <a:spcBef>
                <a:spcPct val="0"/>
              </a:spcBef>
            </a:pPr>
            <a:r>
              <a:rPr kumimoji="0" lang="en-US" sz="1600" b="1" i="0" u="none" strike="noStrike" kern="1200" cap="none" spc="0" normalizeH="0" baseline="0" noProof="0" dirty="0" smtClean="0">
                <a:ln>
                  <a:noFill/>
                </a:ln>
                <a:solidFill>
                  <a:schemeClr val="tx1"/>
                </a:solidFill>
                <a:effectLst/>
                <a:uLnTx/>
                <a:uFillTx/>
                <a:latin typeface="+mj-lt"/>
                <a:ea typeface="+mj-ea"/>
                <a:cs typeface="+mj-cs"/>
              </a:rPr>
              <a:t>Side- effects</a:t>
            </a:r>
          </a:p>
        </p:txBody>
      </p:sp>
      <p:sp>
        <p:nvSpPr>
          <p:cNvPr id="13" name="Content Placeholder 2"/>
          <p:cNvSpPr txBox="1">
            <a:spLocks/>
          </p:cNvSpPr>
          <p:nvPr/>
        </p:nvSpPr>
        <p:spPr>
          <a:xfrm>
            <a:off x="228600" y="533400"/>
            <a:ext cx="8229600" cy="762000"/>
          </a:xfrm>
          <a:prstGeom prst="rect">
            <a:avLst/>
          </a:prstGeom>
        </p:spPr>
        <p:txBody>
          <a:bodyPr vert="horz" lIns="91440" tIns="45720" rIns="91440" bIns="45720" rtlCol="0">
            <a:noAutofit/>
          </a:bodyPr>
          <a:lstStyle/>
          <a:p>
            <a:pPr algn="just"/>
            <a:r>
              <a:rPr lang="en-US" sz="1600" dirty="0" smtClean="0"/>
              <a:t>The most frequently reported were fever, chills, sweating, fatigue, </a:t>
            </a:r>
            <a:r>
              <a:rPr lang="en-US" sz="1600" dirty="0" err="1" smtClean="0"/>
              <a:t>arthralgia</a:t>
            </a:r>
            <a:r>
              <a:rPr lang="en-US" sz="1600" dirty="0" smtClean="0"/>
              <a:t>, </a:t>
            </a:r>
            <a:r>
              <a:rPr lang="en-US" sz="1600" dirty="0" err="1" smtClean="0"/>
              <a:t>myalgia</a:t>
            </a:r>
            <a:r>
              <a:rPr lang="en-US" sz="1600" dirty="0" smtClean="0"/>
              <a:t>, headache, anorexia and nausea. Fever and fatigue are dose-related and are reversible within 72 hours of interruption or cessation of </a:t>
            </a:r>
            <a:r>
              <a:rPr lang="en-US" sz="1600" dirty="0" smtClean="0"/>
              <a:t>treatment. These </a:t>
            </a:r>
            <a:r>
              <a:rPr lang="en-US" sz="1600" dirty="0" smtClean="0"/>
              <a:t>acute side effects can ordinarily be alleviated or eliminated by concomitantly administering </a:t>
            </a:r>
            <a:r>
              <a:rPr lang="en-US" sz="1600" dirty="0" err="1" smtClean="0"/>
              <a:t>paracetamol</a:t>
            </a:r>
            <a:r>
              <a:rPr lang="en-US" sz="1600" dirty="0" smtClean="0"/>
              <a:t>. They tend to subside with continued treatment or dosage adjustment, although ongoing treatment can cause lethargy, weakness and persistent fatigue.</a:t>
            </a:r>
          </a:p>
          <a:p>
            <a:pPr algn="just">
              <a:spcBef>
                <a:spcPct val="20000"/>
              </a:spcBef>
            </a:pPr>
            <a:endParaRPr lang="en-US" sz="1500" dirty="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1572</TotalTime>
  <Words>547</Words>
  <Application>Microsoft Office PowerPoint</Application>
  <PresentationFormat>On-screen Show (4:3)</PresentationFormat>
  <Paragraphs>40</Paragraphs>
  <Slides>4</Slides>
  <Notes>1</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Natural alpha interferon (DB05258) Approved and Investigational Drug</vt:lpstr>
      <vt:lpstr>Slide 2</vt:lpstr>
      <vt:lpstr>Slide 3</vt:lpstr>
      <vt:lpstr>Slide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Lepirudin (DB00001) Approved Drug</dc:title>
  <dc:creator>abc</dc:creator>
  <cp:lastModifiedBy>abc</cp:lastModifiedBy>
  <cp:revision>163</cp:revision>
  <dcterms:created xsi:type="dcterms:W3CDTF">2014-12-19T08:52:54Z</dcterms:created>
  <dcterms:modified xsi:type="dcterms:W3CDTF">2015-01-16T04:12:57Z</dcterms:modified>
</cp:coreProperties>
</file>